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9" r:id="rId3"/>
    <p:sldId id="266" r:id="rId4"/>
    <p:sldId id="263" r:id="rId5"/>
    <p:sldId id="261" r:id="rId6"/>
    <p:sldId id="269" r:id="rId7"/>
  </p:sldIdLst>
  <p:sldSz cx="9144000" cy="5143500" type="screen16x9"/>
  <p:notesSz cx="6858000" cy="9144000"/>
  <p:embeddedFontLst>
    <p:embeddedFont>
      <p:font typeface="Aldrich" panose="02000000000000000000" pitchFamily="2" charset="0"/>
      <p:regular r:id="rId9"/>
    </p:embeddedFont>
    <p:embeddedFont>
      <p:font typeface="Instrument Sans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827"/>
    <a:srgbClr val="060C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E8ACD-4EEF-4551-A457-180C3859B92F}">
  <a:tblStyle styleId="{41AE8ACD-4EEF-4551-A457-180C3859B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065780.pn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100" y="772750"/>
            <a:ext cx="5262600" cy="23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77906" y="772762"/>
            <a:ext cx="2590200" cy="72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270000" y="2700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79100" y="270000"/>
            <a:ext cx="7028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3294363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270000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6360275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4" hasCustomPrompt="1"/>
          </p:nvPr>
        </p:nvSpPr>
        <p:spPr>
          <a:xfrm>
            <a:off x="3293745" y="1822050"/>
            <a:ext cx="1640100" cy="76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5" hasCustomPrompt="1"/>
          </p:nvPr>
        </p:nvSpPr>
        <p:spPr>
          <a:xfrm>
            <a:off x="228475" y="1822418"/>
            <a:ext cx="17061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6" hasCustomPrompt="1"/>
          </p:nvPr>
        </p:nvSpPr>
        <p:spPr>
          <a:xfrm>
            <a:off x="6360275" y="1822050"/>
            <a:ext cx="1479300" cy="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7"/>
          </p:nvPr>
        </p:nvSpPr>
        <p:spPr>
          <a:xfrm>
            <a:off x="3294363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8"/>
          </p:nvPr>
        </p:nvSpPr>
        <p:spPr>
          <a:xfrm>
            <a:off x="270000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9"/>
          </p:nvPr>
        </p:nvSpPr>
        <p:spPr>
          <a:xfrm>
            <a:off x="6360275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 title="2151065758h.png"/>
          <p:cNvPicPr preferRelativeResize="0"/>
          <p:nvPr/>
        </p:nvPicPr>
        <p:blipFill rotWithShape="1">
          <a:blip r:embed="rId2">
            <a:alphaModFix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0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279100" y="2676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93850" y="524850"/>
            <a:ext cx="7956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4131950" y="1696325"/>
            <a:ext cx="441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4217764" y="3109825"/>
            <a:ext cx="441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strument Sans"/>
                <a:ea typeface="Instrument Sans"/>
                <a:cs typeface="Instrument Sans"/>
                <a:sym typeface="Instrumen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strument Sans"/>
                <a:ea typeface="Instrument Sans"/>
                <a:cs typeface="Instrument Sans"/>
                <a:sym typeface="Instrumen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000" b="1" u="sng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1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2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70000" y="270000"/>
            <a:ext cx="86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5750" y="2007600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2" name="Google Shape;42;p7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5095325" y="747625"/>
            <a:ext cx="3778500" cy="3973500"/>
          </a:xfrm>
          <a:prstGeom prst="roundRect">
            <a:avLst>
              <a:gd name="adj" fmla="val 310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" name="Google Shape;47;p8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0" name="Google Shape;60;p11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11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70000" y="3017390"/>
            <a:ext cx="3400500" cy="18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4091688" y="270000"/>
            <a:ext cx="4782300" cy="25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7" name="Google Shape;87;p14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" name="Google Shape;88;p14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09000" y="747625"/>
            <a:ext cx="4219200" cy="12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309000" y="2605200"/>
            <a:ext cx="4219200" cy="19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>
            <a:spLocks noGrp="1"/>
          </p:cNvSpPr>
          <p:nvPr>
            <p:ph type="pic" idx="2"/>
          </p:nvPr>
        </p:nvSpPr>
        <p:spPr>
          <a:xfrm>
            <a:off x="5095325" y="747625"/>
            <a:ext cx="3778500" cy="3973500"/>
          </a:xfrm>
          <a:prstGeom prst="roundRect">
            <a:avLst>
              <a:gd name="adj" fmla="val 3103"/>
            </a:avLst>
          </a:prstGeom>
          <a:noFill/>
          <a:ln>
            <a:noFill/>
          </a:ln>
        </p:spPr>
      </p:sp>
      <p:cxnSp>
        <p:nvCxnSpPr>
          <p:cNvPr id="93" name="Google Shape;93;p15"/>
          <p:cNvCxnSpPr/>
          <p:nvPr/>
        </p:nvCxnSpPr>
        <p:spPr>
          <a:xfrm>
            <a:off x="279100" y="4873500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4" name="Google Shape;94;p15"/>
          <p:cNvCxnSpPr/>
          <p:nvPr/>
        </p:nvCxnSpPr>
        <p:spPr>
          <a:xfrm>
            <a:off x="279100" y="262975"/>
            <a:ext cx="85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60C1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microsoft.com/office/2007/relationships/hdphoto" Target="../media/hdphoto7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ng shot of a room&#10;&#10;Description automatically generated">
            <a:extLst>
              <a:ext uri="{FF2B5EF4-FFF2-40B4-BE49-F238E27FC236}">
                <a16:creationId xmlns:a16="http://schemas.microsoft.com/office/drawing/2014/main" id="{385EDAB0-5A22-68F1-9771-88E29173CD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"/>
            <a:ext cx="9144000" cy="5142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4FC2D7-82C4-A64C-5172-3B14821DE724}"/>
              </a:ext>
            </a:extLst>
          </p:cNvPr>
          <p:cNvSpPr/>
          <p:nvPr/>
        </p:nvSpPr>
        <p:spPr>
          <a:xfrm>
            <a:off x="0" y="311"/>
            <a:ext cx="9144000" cy="5143189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43000">
                <a:srgbClr val="A6A6A6">
                  <a:lumMod val="0"/>
                  <a:lumOff val="100000"/>
                  <a:alpha val="0"/>
                </a:srgbClr>
              </a:gs>
              <a:gs pos="8000">
                <a:srgbClr val="00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A8EE6-D543-768B-98F4-DAE4809A14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627" y="311"/>
            <a:ext cx="9144000" cy="5143189"/>
          </a:xfrm>
          <a:prstGeom prst="rect">
            <a:avLst/>
          </a:prstGeom>
          <a:solidFill>
            <a:srgbClr val="000000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>
            <a:off x="405109" y="2131656"/>
            <a:ext cx="5262600" cy="1722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DataCool</a:t>
            </a:r>
            <a:endParaRPr dirty="0"/>
          </a:p>
        </p:txBody>
      </p:sp>
      <p:cxnSp>
        <p:nvCxnSpPr>
          <p:cNvPr id="171" name="Google Shape;171;p27"/>
          <p:cNvCxnSpPr>
            <a:cxnSpLocks/>
          </p:cNvCxnSpPr>
          <p:nvPr/>
        </p:nvCxnSpPr>
        <p:spPr>
          <a:xfrm flipV="1">
            <a:off x="2155371" y="4457700"/>
            <a:ext cx="4452257" cy="130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4055EFCA-4FC4-D1CD-446C-4A58C3B14F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6000"/>
          </a:blip>
          <a:srcRect r="4943"/>
          <a:stretch/>
        </p:blipFill>
        <p:spPr>
          <a:xfrm>
            <a:off x="407453" y="4034011"/>
            <a:ext cx="1652288" cy="84737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307E4F9-4CBB-DEEF-A22A-5EEABEC3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alphaModFix amt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10760" y="255900"/>
            <a:ext cx="4280514" cy="37687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A5E103-80E9-B093-FA6D-710E268F0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8707" y="4271910"/>
            <a:ext cx="397638" cy="3976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314152B-9551-D776-B28E-89D43A6D8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6793" y="4271910"/>
            <a:ext cx="1590552" cy="397638"/>
          </a:xfrm>
          <a:prstGeom prst="rect">
            <a:avLst/>
          </a:prstGeom>
        </p:spPr>
      </p:pic>
      <p:cxnSp>
        <p:nvCxnSpPr>
          <p:cNvPr id="39" name="Google Shape;171;p27">
            <a:extLst>
              <a:ext uri="{FF2B5EF4-FFF2-40B4-BE49-F238E27FC236}">
                <a16:creationId xmlns:a16="http://schemas.microsoft.com/office/drawing/2014/main" id="{25BB8CC1-F850-13C0-24CF-95ADEDBBDF9F}"/>
              </a:ext>
            </a:extLst>
          </p:cNvPr>
          <p:cNvCxnSpPr>
            <a:cxnSpLocks/>
          </p:cNvCxnSpPr>
          <p:nvPr/>
        </p:nvCxnSpPr>
        <p:spPr>
          <a:xfrm>
            <a:off x="452888" y="2976820"/>
            <a:ext cx="367279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1" name="Picture 40" descr="A logo of a computer server&#10;&#10;Description automatically generated">
            <a:extLst>
              <a:ext uri="{FF2B5EF4-FFF2-40B4-BE49-F238E27FC236}">
                <a16:creationId xmlns:a16="http://schemas.microsoft.com/office/drawing/2014/main" id="{C2C7D757-D54C-BA06-5184-61535BA5C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23000"/>
                    </a14:imgEffect>
                    <a14:imgEffect>
                      <a14:colorTemperature colorTemp="4700"/>
                    </a14:imgEffect>
                    <a14:imgEffect>
                      <a14:saturation sat="28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09" y="176747"/>
            <a:ext cx="1841917" cy="1841917"/>
          </a:xfrm>
          <a:prstGeom prst="rect">
            <a:avLst/>
          </a:prstGeom>
          <a:solidFill>
            <a:srgbClr val="060C13">
              <a:alpha val="36000"/>
            </a:srgbClr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309000" y="747625"/>
            <a:ext cx="4219200" cy="12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Center </a:t>
            </a:r>
            <a:br>
              <a:rPr lang="en-US" sz="2800" dirty="0"/>
            </a:br>
            <a:r>
              <a:rPr lang="en-US" sz="2800" dirty="0"/>
              <a:t>Energy Crisis</a:t>
            </a:r>
            <a:br>
              <a:rPr lang="en-US" dirty="0"/>
            </a:br>
            <a:endParaRPr lang="en-US"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308999" y="1796143"/>
            <a:ext cx="4546029" cy="2775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Massive Energy Consumption:</a:t>
            </a:r>
            <a:r>
              <a:rPr lang="en-US" dirty="0"/>
              <a:t>  </a:t>
            </a:r>
          </a:p>
          <a:p>
            <a:pPr marL="139700" indent="0">
              <a:buNone/>
            </a:pPr>
            <a:r>
              <a:rPr lang="en-US" dirty="0"/>
              <a:t>	2% of global electricity.</a:t>
            </a:r>
          </a:p>
          <a:p>
            <a:endParaRPr lang="en-US" b="1" dirty="0"/>
          </a:p>
          <a:p>
            <a:r>
              <a:rPr lang="en-US" b="1" dirty="0"/>
              <a:t>Explosive Compute Growth:</a:t>
            </a:r>
            <a:r>
              <a:rPr lang="en-US" dirty="0"/>
              <a:t> </a:t>
            </a:r>
          </a:p>
          <a:p>
            <a:pPr marL="139700" indent="0">
              <a:buNone/>
            </a:pPr>
            <a:r>
              <a:rPr lang="en-US" dirty="0"/>
              <a:t>	10x increase in computational power needs.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High Peak Costs:</a:t>
            </a:r>
            <a:r>
              <a:rPr lang="en-US" dirty="0"/>
              <a:t> </a:t>
            </a:r>
          </a:p>
          <a:p>
            <a:pPr marL="139700" indent="0">
              <a:buNone/>
            </a:pPr>
            <a:r>
              <a:rPr lang="en-US" dirty="0"/>
              <a:t>	Energy prices up to 3x higher.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Inefficient Scheduling:</a:t>
            </a:r>
            <a:r>
              <a:rPr lang="en-US" dirty="0"/>
              <a:t> </a:t>
            </a:r>
          </a:p>
          <a:p>
            <a:pPr marL="139700" indent="0">
              <a:buNone/>
            </a:pPr>
            <a:r>
              <a:rPr lang="en-US" dirty="0"/>
              <a:t>	Current workload scheduling systems react.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Sustainability Pressures:</a:t>
            </a:r>
            <a:r>
              <a:rPr lang="en-US" dirty="0"/>
              <a:t> </a:t>
            </a:r>
          </a:p>
          <a:p>
            <a:pPr marL="139700" indent="0">
              <a:buNone/>
            </a:pPr>
            <a:r>
              <a:rPr lang="en-US" dirty="0"/>
              <a:t>	Environmental regulations &amp; mandating.</a:t>
            </a:r>
          </a:p>
        </p:txBody>
      </p:sp>
      <p:pic>
        <p:nvPicPr>
          <p:cNvPr id="240" name="Google Shape;240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4340" r="14340"/>
          <a:stretch/>
        </p:blipFill>
        <p:spPr>
          <a:xfrm>
            <a:off x="5095325" y="747625"/>
            <a:ext cx="3778500" cy="3973500"/>
          </a:xfrm>
          <a:prstGeom prst="roundRect">
            <a:avLst>
              <a:gd name="adj" fmla="val 16667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191BA-F43E-1710-D915-87840946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alphaModFix amt="2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00694" y="269806"/>
            <a:ext cx="4513112" cy="39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CDAB5-E0B3-C5BD-4C89-F68AFB060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00694" y="269806"/>
            <a:ext cx="4513112" cy="39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270000" y="27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DataCool </a:t>
            </a:r>
            <a:br>
              <a:rPr lang="en-US" dirty="0"/>
            </a:br>
            <a:r>
              <a:rPr lang="en-US" dirty="0"/>
              <a:t>Predictive Energy Optimization</a:t>
            </a:r>
            <a:endParaRPr dirty="0"/>
          </a:p>
        </p:txBody>
      </p:sp>
      <p:sp>
        <p:nvSpPr>
          <p:cNvPr id="309" name="Google Shape;309;p37"/>
          <p:cNvSpPr txBox="1"/>
          <p:nvPr/>
        </p:nvSpPr>
        <p:spPr>
          <a:xfrm>
            <a:off x="270000" y="3309313"/>
            <a:ext cx="18147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DataCool anticipates rack-level thermal hotspots before they occur using ML.</a:t>
            </a:r>
          </a:p>
        </p:txBody>
      </p:sp>
      <p:cxnSp>
        <p:nvCxnSpPr>
          <p:cNvPr id="311" name="Google Shape;311;p37"/>
          <p:cNvCxnSpPr/>
          <p:nvPr/>
        </p:nvCxnSpPr>
        <p:spPr>
          <a:xfrm>
            <a:off x="377385" y="2344519"/>
            <a:ext cx="85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270000" y="1766406"/>
            <a:ext cx="144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Predict Hotspots</a:t>
            </a:r>
            <a:endParaRPr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2533130" y="3309313"/>
            <a:ext cx="18147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Automatically redistributes workloads to cooler racks &amp; avoiding heat buildup.</a:t>
            </a:r>
          </a:p>
        </p:txBody>
      </p:sp>
      <p:sp>
        <p:nvSpPr>
          <p:cNvPr id="315" name="Google Shape;315;p37"/>
          <p:cNvSpPr txBox="1"/>
          <p:nvPr/>
        </p:nvSpPr>
        <p:spPr>
          <a:xfrm>
            <a:off x="2533130" y="1766406"/>
            <a:ext cx="144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Smart Workload Shifting</a:t>
            </a:r>
            <a:endParaRPr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4796261" y="3309313"/>
            <a:ext cx="18147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Analyzes data to recommend adjustments, reducing peak loads &amp; enhance energy efficiency.</a:t>
            </a:r>
          </a:p>
        </p:txBody>
      </p:sp>
      <p:sp>
        <p:nvSpPr>
          <p:cNvPr id="318" name="Google Shape;318;p37"/>
          <p:cNvSpPr txBox="1"/>
          <p:nvPr/>
        </p:nvSpPr>
        <p:spPr>
          <a:xfrm>
            <a:off x="4796261" y="1766406"/>
            <a:ext cx="144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Real-Time Optimization</a:t>
            </a:r>
            <a:endParaRPr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7059391" y="3309313"/>
            <a:ext cx="18147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Operators control and visualize performance metrics, AI risk scoring, and recommendations through modern UI.</a:t>
            </a:r>
            <a:endParaRPr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7059391" y="1766406"/>
            <a:ext cx="144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Operational Dashboard</a:t>
            </a:r>
          </a:p>
        </p:txBody>
      </p:sp>
      <p:grpSp>
        <p:nvGrpSpPr>
          <p:cNvPr id="4" name="Google Shape;4506;p55">
            <a:extLst>
              <a:ext uri="{FF2B5EF4-FFF2-40B4-BE49-F238E27FC236}">
                <a16:creationId xmlns:a16="http://schemas.microsoft.com/office/drawing/2014/main" id="{36D4A926-65C9-4EF3-9609-D38A5B8CAAC5}"/>
              </a:ext>
            </a:extLst>
          </p:cNvPr>
          <p:cNvGrpSpPr/>
          <p:nvPr/>
        </p:nvGrpSpPr>
        <p:grpSpPr>
          <a:xfrm>
            <a:off x="377385" y="2494728"/>
            <a:ext cx="772310" cy="768084"/>
            <a:chOff x="3527780" y="2885263"/>
            <a:chExt cx="347435" cy="345534"/>
          </a:xfrm>
        </p:grpSpPr>
        <p:sp>
          <p:nvSpPr>
            <p:cNvPr id="5" name="Google Shape;4507;p55">
              <a:extLst>
                <a:ext uri="{FF2B5EF4-FFF2-40B4-BE49-F238E27FC236}">
                  <a16:creationId xmlns:a16="http://schemas.microsoft.com/office/drawing/2014/main" id="{5E64105C-2A27-B2CA-4FE4-6EDD8177AEE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08;p55">
              <a:extLst>
                <a:ext uri="{FF2B5EF4-FFF2-40B4-BE49-F238E27FC236}">
                  <a16:creationId xmlns:a16="http://schemas.microsoft.com/office/drawing/2014/main" id="{AF1362B0-EE9D-C3C5-50AE-9F46FB803049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09;p55">
              <a:extLst>
                <a:ext uri="{FF2B5EF4-FFF2-40B4-BE49-F238E27FC236}">
                  <a16:creationId xmlns:a16="http://schemas.microsoft.com/office/drawing/2014/main" id="{847B3E14-CCFE-B331-E9FD-5ABC940CD91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10;p55">
              <a:extLst>
                <a:ext uri="{FF2B5EF4-FFF2-40B4-BE49-F238E27FC236}">
                  <a16:creationId xmlns:a16="http://schemas.microsoft.com/office/drawing/2014/main" id="{53D9E994-5119-493E-0ED7-6F0D51442F9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11;p55">
              <a:extLst>
                <a:ext uri="{FF2B5EF4-FFF2-40B4-BE49-F238E27FC236}">
                  <a16:creationId xmlns:a16="http://schemas.microsoft.com/office/drawing/2014/main" id="{FDCCF995-53BC-4AB3-727C-29C4E4D481D3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2;p55">
              <a:extLst>
                <a:ext uri="{FF2B5EF4-FFF2-40B4-BE49-F238E27FC236}">
                  <a16:creationId xmlns:a16="http://schemas.microsoft.com/office/drawing/2014/main" id="{5B41A220-860C-8616-2890-D32F9DD9ACD3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3;p55">
              <a:extLst>
                <a:ext uri="{FF2B5EF4-FFF2-40B4-BE49-F238E27FC236}">
                  <a16:creationId xmlns:a16="http://schemas.microsoft.com/office/drawing/2014/main" id="{E973D2A1-CFD0-792F-B968-6D06419DDEF2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4;p55">
              <a:extLst>
                <a:ext uri="{FF2B5EF4-FFF2-40B4-BE49-F238E27FC236}">
                  <a16:creationId xmlns:a16="http://schemas.microsoft.com/office/drawing/2014/main" id="{4127BC64-B5E9-C17B-CB34-B97B615ECD9D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5;p55">
              <a:extLst>
                <a:ext uri="{FF2B5EF4-FFF2-40B4-BE49-F238E27FC236}">
                  <a16:creationId xmlns:a16="http://schemas.microsoft.com/office/drawing/2014/main" id="{37DA2856-EFAA-3765-5175-B02FC4F61E2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16;p55">
              <a:extLst>
                <a:ext uri="{FF2B5EF4-FFF2-40B4-BE49-F238E27FC236}">
                  <a16:creationId xmlns:a16="http://schemas.microsoft.com/office/drawing/2014/main" id="{8AFC515F-2DDD-152C-95FD-AB439BCB1873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7;p55">
              <a:extLst>
                <a:ext uri="{FF2B5EF4-FFF2-40B4-BE49-F238E27FC236}">
                  <a16:creationId xmlns:a16="http://schemas.microsoft.com/office/drawing/2014/main" id="{1A9ACA64-FC03-2438-6133-CACC5C4591B1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18;p55">
              <a:extLst>
                <a:ext uri="{FF2B5EF4-FFF2-40B4-BE49-F238E27FC236}">
                  <a16:creationId xmlns:a16="http://schemas.microsoft.com/office/drawing/2014/main" id="{19440399-28FE-D976-C99C-4870C426E795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9;p55">
              <a:extLst>
                <a:ext uri="{FF2B5EF4-FFF2-40B4-BE49-F238E27FC236}">
                  <a16:creationId xmlns:a16="http://schemas.microsoft.com/office/drawing/2014/main" id="{A8939DAD-4AC8-075A-EAF4-425AB223DF18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20;p55">
              <a:extLst>
                <a:ext uri="{FF2B5EF4-FFF2-40B4-BE49-F238E27FC236}">
                  <a16:creationId xmlns:a16="http://schemas.microsoft.com/office/drawing/2014/main" id="{8C55DC5B-445D-042D-78F8-5D71D1764C07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21;p55">
              <a:extLst>
                <a:ext uri="{FF2B5EF4-FFF2-40B4-BE49-F238E27FC236}">
                  <a16:creationId xmlns:a16="http://schemas.microsoft.com/office/drawing/2014/main" id="{D001311B-12EA-8A99-76F5-BAB4EA7ABFE1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2;p55">
              <a:extLst>
                <a:ext uri="{FF2B5EF4-FFF2-40B4-BE49-F238E27FC236}">
                  <a16:creationId xmlns:a16="http://schemas.microsoft.com/office/drawing/2014/main" id="{1F562656-1298-3A29-7DB4-CE6123ECDCD3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3;p55">
              <a:extLst>
                <a:ext uri="{FF2B5EF4-FFF2-40B4-BE49-F238E27FC236}">
                  <a16:creationId xmlns:a16="http://schemas.microsoft.com/office/drawing/2014/main" id="{0DD139A4-AA9C-1977-7A77-209925862412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4;p55">
              <a:extLst>
                <a:ext uri="{FF2B5EF4-FFF2-40B4-BE49-F238E27FC236}">
                  <a16:creationId xmlns:a16="http://schemas.microsoft.com/office/drawing/2014/main" id="{9422EB09-42DC-20A4-82D5-977E7A60D7E9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25;p55">
              <a:extLst>
                <a:ext uri="{FF2B5EF4-FFF2-40B4-BE49-F238E27FC236}">
                  <a16:creationId xmlns:a16="http://schemas.microsoft.com/office/drawing/2014/main" id="{1FAAF638-21F2-E5E0-F3C6-CD8AECA8E7E5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6;p55">
              <a:extLst>
                <a:ext uri="{FF2B5EF4-FFF2-40B4-BE49-F238E27FC236}">
                  <a16:creationId xmlns:a16="http://schemas.microsoft.com/office/drawing/2014/main" id="{F82B3FCA-1808-26A2-848A-4E47D226180C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7;p55">
              <a:extLst>
                <a:ext uri="{FF2B5EF4-FFF2-40B4-BE49-F238E27FC236}">
                  <a16:creationId xmlns:a16="http://schemas.microsoft.com/office/drawing/2014/main" id="{5C43B41A-7FF7-DB24-729D-98075518DD81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8;p55">
              <a:extLst>
                <a:ext uri="{FF2B5EF4-FFF2-40B4-BE49-F238E27FC236}">
                  <a16:creationId xmlns:a16="http://schemas.microsoft.com/office/drawing/2014/main" id="{1491F586-4C0E-1C33-737D-C88BFBF472BE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9;p55">
              <a:extLst>
                <a:ext uri="{FF2B5EF4-FFF2-40B4-BE49-F238E27FC236}">
                  <a16:creationId xmlns:a16="http://schemas.microsoft.com/office/drawing/2014/main" id="{8B00F7C5-4694-2403-2DBF-F23D10F4534C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999;p51">
            <a:extLst>
              <a:ext uri="{FF2B5EF4-FFF2-40B4-BE49-F238E27FC236}">
                <a16:creationId xmlns:a16="http://schemas.microsoft.com/office/drawing/2014/main" id="{90E358BE-63D2-3A07-35DF-5CE6C72A6AC0}"/>
              </a:ext>
            </a:extLst>
          </p:cNvPr>
          <p:cNvGrpSpPr/>
          <p:nvPr/>
        </p:nvGrpSpPr>
        <p:grpSpPr>
          <a:xfrm>
            <a:off x="2590836" y="2491790"/>
            <a:ext cx="772310" cy="746586"/>
            <a:chOff x="4675986" y="2745684"/>
            <a:chExt cx="381346" cy="368644"/>
          </a:xfrm>
        </p:grpSpPr>
        <p:sp>
          <p:nvSpPr>
            <p:cNvPr id="29" name="Google Shape;2000;p51">
              <a:extLst>
                <a:ext uri="{FF2B5EF4-FFF2-40B4-BE49-F238E27FC236}">
                  <a16:creationId xmlns:a16="http://schemas.microsoft.com/office/drawing/2014/main" id="{44626A4A-6332-7959-76D7-88DBD6B69014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01;p51">
              <a:extLst>
                <a:ext uri="{FF2B5EF4-FFF2-40B4-BE49-F238E27FC236}">
                  <a16:creationId xmlns:a16="http://schemas.microsoft.com/office/drawing/2014/main" id="{5794B2CB-A600-88F8-925C-EBFF7F90C9FD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390;p53">
            <a:extLst>
              <a:ext uri="{FF2B5EF4-FFF2-40B4-BE49-F238E27FC236}">
                <a16:creationId xmlns:a16="http://schemas.microsoft.com/office/drawing/2014/main" id="{07B1DFD6-E446-4305-1C1B-D502C4A4F0E6}"/>
              </a:ext>
            </a:extLst>
          </p:cNvPr>
          <p:cNvGrpSpPr/>
          <p:nvPr/>
        </p:nvGrpSpPr>
        <p:grpSpPr>
          <a:xfrm>
            <a:off x="4894658" y="2494728"/>
            <a:ext cx="471727" cy="738473"/>
            <a:chOff x="6912301" y="2781961"/>
            <a:chExt cx="331269" cy="518591"/>
          </a:xfrm>
        </p:grpSpPr>
        <p:sp>
          <p:nvSpPr>
            <p:cNvPr id="32" name="Google Shape;3391;p53">
              <a:extLst>
                <a:ext uri="{FF2B5EF4-FFF2-40B4-BE49-F238E27FC236}">
                  <a16:creationId xmlns:a16="http://schemas.microsoft.com/office/drawing/2014/main" id="{DF62DCF9-2CCC-C64E-7C2D-6AC30EF0EF9F}"/>
                </a:ext>
              </a:extLst>
            </p:cNvPr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92;p53">
              <a:extLst>
                <a:ext uri="{FF2B5EF4-FFF2-40B4-BE49-F238E27FC236}">
                  <a16:creationId xmlns:a16="http://schemas.microsoft.com/office/drawing/2014/main" id="{9359B282-961D-5A6A-77B3-01A855BBA142}"/>
                </a:ext>
              </a:extLst>
            </p:cNvPr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393;p53">
              <a:extLst>
                <a:ext uri="{FF2B5EF4-FFF2-40B4-BE49-F238E27FC236}">
                  <a16:creationId xmlns:a16="http://schemas.microsoft.com/office/drawing/2014/main" id="{DBD42F44-171B-2C1F-8FC2-95241F1C7D26}"/>
                </a:ext>
              </a:extLst>
            </p:cNvPr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394;p53">
              <a:extLst>
                <a:ext uri="{FF2B5EF4-FFF2-40B4-BE49-F238E27FC236}">
                  <a16:creationId xmlns:a16="http://schemas.microsoft.com/office/drawing/2014/main" id="{DEDDED39-56AB-4C78-93C7-5072255CDCC5}"/>
                </a:ext>
              </a:extLst>
            </p:cNvPr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28;p51">
            <a:extLst>
              <a:ext uri="{FF2B5EF4-FFF2-40B4-BE49-F238E27FC236}">
                <a16:creationId xmlns:a16="http://schemas.microsoft.com/office/drawing/2014/main" id="{CD2CFB8B-CD06-FA0F-1F55-C4B8BAB11657}"/>
              </a:ext>
            </a:extLst>
          </p:cNvPr>
          <p:cNvSpPr/>
          <p:nvPr/>
        </p:nvSpPr>
        <p:spPr>
          <a:xfrm>
            <a:off x="7143042" y="2491790"/>
            <a:ext cx="766662" cy="766590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279100" y="270000"/>
            <a:ext cx="7028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Three-Step Intelligence Pipeline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1"/>
          </p:nvPr>
        </p:nvSpPr>
        <p:spPr>
          <a:xfrm>
            <a:off x="3294363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Random Forest classifier (94% accuracy) predicts thermal hotspots before they occur, allowing risk-aware scheduling.</a:t>
            </a:r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2"/>
          </p:nvPr>
        </p:nvSpPr>
        <p:spPr>
          <a:xfrm>
            <a:off x="270000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Sensors continuously collect CPU load, temperature, power draw, and network activity from each rack.</a:t>
            </a:r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3"/>
          </p:nvPr>
        </p:nvSpPr>
        <p:spPr>
          <a:xfrm>
            <a:off x="6360275" y="3273300"/>
            <a:ext cx="25254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system dynamically shifts workloads to cooler or underutilized racks while adhering to operational constraints</a:t>
            </a:r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 idx="4"/>
          </p:nvPr>
        </p:nvSpPr>
        <p:spPr>
          <a:xfrm>
            <a:off x="3293745" y="1822050"/>
            <a:ext cx="1640100" cy="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 idx="6"/>
          </p:nvPr>
        </p:nvSpPr>
        <p:spPr>
          <a:xfrm>
            <a:off x="6360275" y="1822050"/>
            <a:ext cx="1479300" cy="7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7"/>
          </p:nvPr>
        </p:nvSpPr>
        <p:spPr>
          <a:xfrm>
            <a:off x="3294363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Predict: AI-Driven Forecasting</a:t>
            </a:r>
            <a:endParaRPr b="1" dirty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8"/>
          </p:nvPr>
        </p:nvSpPr>
        <p:spPr>
          <a:xfrm>
            <a:off x="357085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Monitor: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Real-Time Data</a:t>
            </a:r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9"/>
          </p:nvPr>
        </p:nvSpPr>
        <p:spPr>
          <a:xfrm>
            <a:off x="6360275" y="2709600"/>
            <a:ext cx="2525400" cy="5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Optimize: Autonomous Redistribution:</a:t>
            </a:r>
            <a:r>
              <a:rPr lang="en-US" dirty="0"/>
              <a:t> </a:t>
            </a:r>
          </a:p>
        </p:txBody>
      </p:sp>
      <p:sp>
        <p:nvSpPr>
          <p:cNvPr id="12" name="Google Shape;273;p34">
            <a:extLst>
              <a:ext uri="{FF2B5EF4-FFF2-40B4-BE49-F238E27FC236}">
                <a16:creationId xmlns:a16="http://schemas.microsoft.com/office/drawing/2014/main" id="{FAD1729A-6DCC-8471-E084-5985C53CEB82}"/>
              </a:ext>
            </a:extLst>
          </p:cNvPr>
          <p:cNvSpPr txBox="1">
            <a:spLocks/>
          </p:cNvSpPr>
          <p:nvPr/>
        </p:nvSpPr>
        <p:spPr>
          <a:xfrm>
            <a:off x="357085" y="1893150"/>
            <a:ext cx="16401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6000" b="0" i="0" u="none" strike="noStrike" cap="none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C7304D3-EF24-9CF3-8779-1B1C4B13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888" y="0"/>
            <a:ext cx="4513112" cy="397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176326" y="2770546"/>
            <a:ext cx="3400500" cy="18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in Action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FC7BE5-27B4-62C2-AD2C-83741D027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28" y="1603709"/>
            <a:ext cx="4306316" cy="19360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9D2616-7EA0-60D8-BE41-089DA53DB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645" y="2571750"/>
            <a:ext cx="4571547" cy="225369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ECC7BAF-32B2-5B3F-94B6-325C8C3D8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646" y="317834"/>
            <a:ext cx="4571547" cy="2253916"/>
          </a:xfrm>
          <a:prstGeom prst="rect">
            <a:avLst/>
          </a:prstGeom>
        </p:spPr>
      </p:pic>
      <p:pic>
        <p:nvPicPr>
          <p:cNvPr id="20" name="Picture 19" descr="A logo of a computer server&#10;&#10;Description automatically generated">
            <a:extLst>
              <a:ext uri="{FF2B5EF4-FFF2-40B4-BE49-F238E27FC236}">
                <a16:creationId xmlns:a16="http://schemas.microsoft.com/office/drawing/2014/main" id="{EBEB1E80-2781-A13F-D73E-F3DBE62BA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3000"/>
                    </a14:imgEffect>
                    <a14:imgEffect>
                      <a14:colorTemperature colorTemp="4700"/>
                    </a14:imgEffect>
                    <a14:imgEffect>
                      <a14:saturation sat="28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6" y="264401"/>
            <a:ext cx="1374887" cy="1374887"/>
          </a:xfrm>
          <a:prstGeom prst="rect">
            <a:avLst/>
          </a:prstGeom>
          <a:solidFill>
            <a:srgbClr val="060C13">
              <a:alpha val="36000"/>
            </a:srgbClr>
          </a:solid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9F7A76-4BCD-2B64-0ACE-DF614185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" y="0"/>
            <a:ext cx="9142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BE1D1F-E99D-BBD1-081D-D41D7A750740}"/>
              </a:ext>
            </a:extLst>
          </p:cNvPr>
          <p:cNvSpPr/>
          <p:nvPr/>
        </p:nvSpPr>
        <p:spPr>
          <a:xfrm>
            <a:off x="-13420" y="311"/>
            <a:ext cx="9144000" cy="5143189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43000">
                <a:srgbClr val="A6A6A6">
                  <a:lumMod val="0"/>
                  <a:lumOff val="100000"/>
                  <a:alpha val="0"/>
                </a:srgbClr>
              </a:gs>
              <a:gs pos="8000">
                <a:srgbClr val="00000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06390A-2B74-8DA1-046D-802C4A334902}"/>
              </a:ext>
            </a:extLst>
          </p:cNvPr>
          <p:cNvSpPr>
            <a:spLocks/>
          </p:cNvSpPr>
          <p:nvPr/>
        </p:nvSpPr>
        <p:spPr>
          <a:xfrm>
            <a:off x="-13420" y="311"/>
            <a:ext cx="9144000" cy="5143189"/>
          </a:xfrm>
          <a:prstGeom prst="rect">
            <a:avLst/>
          </a:prstGeom>
          <a:solidFill>
            <a:srgbClr val="000000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493549" y="1750125"/>
            <a:ext cx="7956300" cy="1619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1"/>
          </p:nvPr>
        </p:nvSpPr>
        <p:spPr>
          <a:xfrm>
            <a:off x="3706360" y="3720151"/>
            <a:ext cx="3222125" cy="631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356" name="Google Shape;356;p40"/>
          <p:cNvSpPr/>
          <p:nvPr/>
        </p:nvSpPr>
        <p:spPr>
          <a:xfrm>
            <a:off x="4219978" y="4093969"/>
            <a:ext cx="251721" cy="25725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40"/>
          <p:cNvGrpSpPr/>
          <p:nvPr/>
        </p:nvGrpSpPr>
        <p:grpSpPr>
          <a:xfrm>
            <a:off x="4769505" y="4110951"/>
            <a:ext cx="251723" cy="225100"/>
            <a:chOff x="3824739" y="3890112"/>
            <a:chExt cx="208105" cy="186110"/>
          </a:xfrm>
        </p:grpSpPr>
        <p:sp>
          <p:nvSpPr>
            <p:cNvPr id="358" name="Google Shape;358;p4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0"/>
          <p:cNvGrpSpPr/>
          <p:nvPr/>
        </p:nvGrpSpPr>
        <p:grpSpPr>
          <a:xfrm>
            <a:off x="5317423" y="4093274"/>
            <a:ext cx="260425" cy="260403"/>
            <a:chOff x="3368074" y="3882537"/>
            <a:chExt cx="215298" cy="215298"/>
          </a:xfrm>
        </p:grpSpPr>
        <p:sp>
          <p:nvSpPr>
            <p:cNvPr id="362" name="Google Shape;362;p4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F867E8-60F1-FF3B-3B6B-70B306976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50" y="4351222"/>
            <a:ext cx="397638" cy="3976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C1FA3E-D252-BFA8-1B25-3AC9B0766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936" y="4351222"/>
            <a:ext cx="1590552" cy="397638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F5E66FC6-8EC9-97A1-AA21-5C37F6A5C69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6000"/>
          </a:blip>
          <a:srcRect r="4943"/>
          <a:stretch/>
        </p:blipFill>
        <p:spPr>
          <a:xfrm>
            <a:off x="6928484" y="3884549"/>
            <a:ext cx="1947529" cy="99879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Picture 6" descr="A logo of a computer server&#10;&#10;Description automatically generated">
            <a:extLst>
              <a:ext uri="{FF2B5EF4-FFF2-40B4-BE49-F238E27FC236}">
                <a16:creationId xmlns:a16="http://schemas.microsoft.com/office/drawing/2014/main" id="{21EEB950-243D-9CE4-608A-990DB84B3A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3000"/>
                    </a14:imgEffect>
                    <a14:imgEffect>
                      <a14:colorTemperature colorTemp="4700"/>
                    </a14:imgEffect>
                    <a14:imgEffect>
                      <a14:saturation sat="28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9306" y="1491151"/>
            <a:ext cx="2213829" cy="2213829"/>
          </a:xfrm>
          <a:prstGeom prst="rect">
            <a:avLst/>
          </a:prstGeom>
          <a:solidFill>
            <a:srgbClr val="060C13">
              <a:alpha val="36000"/>
            </a:srgbClr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boobs Dust Storms by Slidesgo">
  <a:themeElements>
    <a:clrScheme name="Simple Light">
      <a:dk1>
        <a:srgbClr val="FFFFFF"/>
      </a:dk1>
      <a:lt1>
        <a:srgbClr val="4D3E30"/>
      </a:lt1>
      <a:dk2>
        <a:srgbClr val="FFFFFF"/>
      </a:dk2>
      <a:lt2>
        <a:srgbClr val="D8D8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212</Words>
  <Application>Microsoft Macintosh PowerPoint</Application>
  <PresentationFormat>On-screen Show (16:9)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Darker Grotesque SemiBold</vt:lpstr>
      <vt:lpstr>Calibri</vt:lpstr>
      <vt:lpstr>Aldrich</vt:lpstr>
      <vt:lpstr>Instrument Sans</vt:lpstr>
      <vt:lpstr>Arial</vt:lpstr>
      <vt:lpstr>Haboobs Dust Storms by Slidesgo</vt:lpstr>
      <vt:lpstr>DataCool</vt:lpstr>
      <vt:lpstr>Data Center  Energy Crisis </vt:lpstr>
      <vt:lpstr>DataCool  Predictive Energy Optimization</vt:lpstr>
      <vt:lpstr>Three-Step Intelligence Pipeline</vt:lpstr>
      <vt:lpstr>Technology in Action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Sarango, Jossue A</cp:lastModifiedBy>
  <cp:revision>3</cp:revision>
  <dcterms:modified xsi:type="dcterms:W3CDTF">2025-11-22T00:00:27Z</dcterms:modified>
</cp:coreProperties>
</file>